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6" r:id="rId2"/>
    <p:sldId id="438" r:id="rId3"/>
    <p:sldId id="450" r:id="rId4"/>
    <p:sldId id="439" r:id="rId5"/>
    <p:sldId id="440" r:id="rId6"/>
    <p:sldId id="452" r:id="rId7"/>
    <p:sldId id="453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9" r:id="rId16"/>
    <p:sldId id="258" r:id="rId1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53F"/>
    <a:srgbClr val="466228"/>
    <a:srgbClr val="9F3735"/>
    <a:srgbClr val="376092"/>
    <a:srgbClr val="984807"/>
    <a:srgbClr val="FDEF5D"/>
    <a:srgbClr val="03B9E7"/>
    <a:srgbClr val="8881D3"/>
    <a:srgbClr val="16C7D2"/>
    <a:srgbClr val="FF6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 snapToGrid="0" snapToObjects="1">
      <p:cViewPr varScale="1">
        <p:scale>
          <a:sx n="99" d="100"/>
          <a:sy n="99" d="100"/>
        </p:scale>
        <p:origin x="891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10/31/2017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10/31/2017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Spatial</a:t>
            </a:r>
            <a:r>
              <a:rPr lang="en-GB" baseline="0" dirty="0" smtClean="0"/>
              <a:t> layout</a:t>
            </a:r>
          </a:p>
          <a:p>
            <a:pPr defTabSz="914242">
              <a:defRPr/>
            </a:pPr>
            <a:r>
              <a:rPr lang="en-GB" baseline="0" dirty="0" smtClean="0"/>
              <a:t>The logic of the service</a:t>
            </a:r>
          </a:p>
          <a:p>
            <a:r>
              <a:rPr lang="en-GB" baseline="0" dirty="0" smtClean="0"/>
              <a:t>Social relations/interaction</a:t>
            </a:r>
          </a:p>
          <a:p>
            <a:r>
              <a:rPr lang="en-GB" baseline="0" dirty="0" smtClean="0"/>
              <a:t>Mixed materials – actual size of the _immersive_</a:t>
            </a:r>
          </a:p>
          <a:p>
            <a:endParaRPr lang="en-GB" baseline="0" dirty="0" smtClean="0"/>
          </a:p>
          <a:p>
            <a:pPr defTabSz="914242">
              <a:defRPr/>
            </a:pPr>
            <a:r>
              <a:rPr lang="en-GB" dirty="0" smtClean="0"/>
              <a:t>(Explain what the service is.) there are many techniques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60867-073C-45E5-B7E2-81F34B16C230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883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Presentationens</a:t>
            </a:r>
            <a:br>
              <a:rPr lang="sv-SE" dirty="0" smtClean="0"/>
            </a:br>
            <a:r>
              <a:rPr lang="sv-SE" dirty="0" smtClean="0"/>
              <a:t>titel/rubrik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Underrubrik/namn på talare e.d.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46C47693-11F3-B24C-A8A7-DCC80EE02254}" type="datetime3">
              <a:rPr lang="en-US" smtClean="0"/>
              <a:t>31 October 2017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Titel/föreläsare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7291A53C-9FAB-064C-83E8-B58E706FAEFB}" type="datetime3">
              <a:rPr lang="en-US" smtClean="0"/>
              <a:t>31 October 2017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Titel/föreläsare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Text/namn på talare </a:t>
            </a:r>
          </a:p>
          <a:p>
            <a:r>
              <a:rPr lang="sv-SE" dirty="0" smtClean="0"/>
              <a:t>kontaktinformation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Text/namn på talare </a:t>
            </a:r>
          </a:p>
          <a:p>
            <a:r>
              <a:rPr lang="sv-SE" dirty="0" smtClean="0"/>
              <a:t>kontaktinformation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Text/namn på talare </a:t>
            </a:r>
          </a:p>
          <a:p>
            <a:r>
              <a:rPr lang="sv-SE" dirty="0" smtClean="0"/>
              <a:t>kontaktinformation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5465763" y="620871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Servicescape – white space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4579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ED614A65-3DCF-4BF2-AE3C-0327407E8E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0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251520" y="6525344"/>
            <a:ext cx="314325" cy="215900"/>
          </a:xfrm>
          <a:prstGeom prst="rect">
            <a:avLst/>
          </a:prstGeom>
        </p:spPr>
        <p:txBody>
          <a:bodyPr/>
          <a:lstStyle/>
          <a:p>
            <a:fld id="{765795E0-07E7-42BE-93B3-2E89675223B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 idx="4294967295"/>
          </p:nvPr>
        </p:nvSpPr>
        <p:spPr>
          <a:xfrm>
            <a:off x="682178" y="620688"/>
            <a:ext cx="8642350" cy="11398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4294967295"/>
          </p:nvPr>
        </p:nvSpPr>
        <p:spPr>
          <a:xfrm>
            <a:off x="683568" y="1700808"/>
            <a:ext cx="6146552" cy="4321175"/>
          </a:xfrm>
          <a:prstGeom prst="rect">
            <a:avLst/>
          </a:prstGeom>
        </p:spPr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9444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Presentationens</a:t>
            </a:r>
            <a:br>
              <a:rPr lang="sv-SE" dirty="0" smtClean="0"/>
            </a:br>
            <a:r>
              <a:rPr lang="sv-SE" dirty="0" smtClean="0"/>
              <a:t>titel/rubrik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Underrubrik/namn på talare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Presentationens</a:t>
            </a:r>
            <a:br>
              <a:rPr lang="sv-SE" dirty="0" smtClean="0"/>
            </a:br>
            <a:r>
              <a:rPr lang="sv-SE" dirty="0" smtClean="0"/>
              <a:t>titel/rubrik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Underrubrik/namn på talare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241B163E-E7AC-2048-B9CB-1155EC6407B9}" type="datetime3">
              <a:rPr lang="en-US" smtClean="0"/>
              <a:t>31 October 2017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Titel/föreläsare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850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241B163E-E7AC-2048-B9CB-1155EC6407B9}" type="datetime3">
              <a:rPr lang="en-US" smtClean="0"/>
              <a:t>31 October 2017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Titel/föreläsare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8" r:id="rId4"/>
    <p:sldLayoutId id="2147483669" r:id="rId5"/>
    <p:sldLayoutId id="2147483670" r:id="rId6"/>
    <p:sldLayoutId id="2147483671" r:id="rId7"/>
    <p:sldLayoutId id="2147483673" r:id="rId8"/>
    <p:sldLayoutId id="2147483660" r:id="rId9"/>
    <p:sldLayoutId id="2147483661" r:id="rId10"/>
    <p:sldLayoutId id="2147483663" r:id="rId11"/>
    <p:sldLayoutId id="2147483662" r:id="rId12"/>
    <p:sldLayoutId id="2147483666" r:id="rId13"/>
    <p:sldLayoutId id="2147483667" r:id="rId14"/>
    <p:sldLayoutId id="2147483676" r:id="rId15"/>
    <p:sldLayoutId id="2147483678" r:id="rId16"/>
  </p:sldLayoutIdLst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Design, strategi, </a:t>
            </a:r>
            <a:br>
              <a:rPr lang="sv-SE" dirty="0" smtClean="0"/>
            </a:br>
            <a:r>
              <a:rPr lang="sv-SE" dirty="0" smtClean="0"/>
              <a:t>management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Stefan Holmlid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8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Lärande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10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Kursen bedrivs i studentaktiv form. </a:t>
            </a:r>
            <a:endParaRPr lang="sv-SE" dirty="0" smtClean="0"/>
          </a:p>
          <a:p>
            <a:r>
              <a:rPr lang="sv-SE" dirty="0" smtClean="0"/>
              <a:t>Lärandet </a:t>
            </a:r>
            <a:r>
              <a:rPr lang="sv-SE" dirty="0"/>
              <a:t>sker huvudsakligen genom undersökning av och reflektion över verkliga fallstudier i </a:t>
            </a:r>
            <a:r>
              <a:rPr lang="sv-SE" dirty="0" smtClean="0"/>
              <a:t>verksamheter</a:t>
            </a:r>
          </a:p>
          <a:p>
            <a:r>
              <a:rPr lang="sv-SE" dirty="0" smtClean="0"/>
              <a:t>Genom </a:t>
            </a:r>
            <a:r>
              <a:rPr lang="sv-SE" dirty="0"/>
              <a:t>seminariebehandling av </a:t>
            </a:r>
            <a:r>
              <a:rPr lang="sv-SE" dirty="0" smtClean="0"/>
              <a:t>litteratur</a:t>
            </a:r>
          </a:p>
          <a:p>
            <a:r>
              <a:rPr lang="sv-SE" dirty="0" smtClean="0"/>
              <a:t>Genom </a:t>
            </a:r>
            <a:r>
              <a:rPr lang="sv-SE" dirty="0"/>
              <a:t>föreläsningar</a:t>
            </a:r>
            <a:r>
              <a:rPr lang="sv-S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1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Lärare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11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Stefan Holmlid, IDA</a:t>
            </a:r>
            <a:br>
              <a:rPr lang="sv-SE" dirty="0" smtClean="0"/>
            </a:br>
            <a:r>
              <a:rPr lang="sv-SE" dirty="0" smtClean="0"/>
              <a:t>lärare, </a:t>
            </a:r>
            <a:r>
              <a:rPr lang="sv-SE" dirty="0"/>
              <a:t>kursansvarig, </a:t>
            </a:r>
            <a:r>
              <a:rPr lang="sv-SE" dirty="0" smtClean="0"/>
              <a:t>examinator </a:t>
            </a:r>
          </a:p>
          <a:p>
            <a:r>
              <a:rPr lang="sv-SE" dirty="0" smtClean="0"/>
              <a:t>Per Åman, IEI</a:t>
            </a:r>
            <a:br>
              <a:rPr lang="sv-SE" dirty="0" smtClean="0"/>
            </a:br>
            <a:r>
              <a:rPr lang="sv-SE" dirty="0" smtClean="0"/>
              <a:t>lärare </a:t>
            </a:r>
          </a:p>
          <a:p>
            <a:r>
              <a:rPr lang="sv-SE" dirty="0" smtClean="0"/>
              <a:t>Torbjörn Andersson, IEI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lärare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662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Litteratur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12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Artiklar som kommer upp på </a:t>
            </a:r>
            <a:r>
              <a:rPr lang="sv-SE" dirty="0" err="1" smtClean="0"/>
              <a:t>Lisam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008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Examination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13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Grupparbete</a:t>
            </a:r>
          </a:p>
          <a:p>
            <a:pPr lvl="1"/>
            <a:r>
              <a:rPr lang="sv-SE" dirty="0" smtClean="0"/>
              <a:t>En analys av ett </a:t>
            </a:r>
            <a:r>
              <a:rPr lang="sv-SE" dirty="0" smtClean="0"/>
              <a:t>större </a:t>
            </a:r>
            <a:r>
              <a:rPr lang="sv-SE" dirty="0" smtClean="0"/>
              <a:t>företags </a:t>
            </a:r>
            <a:r>
              <a:rPr lang="sv-SE" dirty="0" smtClean="0"/>
              <a:t>designstrategi</a:t>
            </a:r>
          </a:p>
          <a:p>
            <a:pPr lvl="1"/>
            <a:r>
              <a:rPr lang="sv-SE" dirty="0" smtClean="0"/>
              <a:t>En analys av ett SME-företag</a:t>
            </a:r>
          </a:p>
          <a:p>
            <a:pPr lvl="1"/>
            <a:r>
              <a:rPr lang="sv-SE" dirty="0" smtClean="0"/>
              <a:t>En </a:t>
            </a:r>
            <a:r>
              <a:rPr lang="sv-SE" dirty="0" smtClean="0"/>
              <a:t>integration av individuella bidrag </a:t>
            </a:r>
            <a:r>
              <a:rPr lang="sv-SE" dirty="0" smtClean="0"/>
              <a:t>för SME-företaget</a:t>
            </a:r>
            <a:endParaRPr lang="sv-SE" dirty="0" smtClean="0"/>
          </a:p>
          <a:p>
            <a:r>
              <a:rPr lang="sv-SE" dirty="0" smtClean="0"/>
              <a:t>Individuell uppgift</a:t>
            </a:r>
          </a:p>
          <a:p>
            <a:pPr lvl="1"/>
            <a:r>
              <a:rPr lang="sv-SE" dirty="0" smtClean="0"/>
              <a:t>En teoridrivenanalys av det stora företaget</a:t>
            </a:r>
          </a:p>
          <a:p>
            <a:pPr lvl="1"/>
            <a:r>
              <a:rPr lang="sv-SE" dirty="0" smtClean="0"/>
              <a:t>En designanalys </a:t>
            </a:r>
            <a:r>
              <a:rPr lang="sv-SE" dirty="0" smtClean="0"/>
              <a:t>av framtida användning av design på </a:t>
            </a:r>
            <a:r>
              <a:rPr lang="sv-SE" dirty="0" smtClean="0"/>
              <a:t>SME-företaget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5595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Från</a:t>
            </a:r>
            <a:r>
              <a:rPr lang="en-US" dirty="0" smtClean="0"/>
              <a:t> </a:t>
            </a:r>
            <a:r>
              <a:rPr lang="en-US" dirty="0" err="1" smtClean="0"/>
              <a:t>förra</a:t>
            </a:r>
            <a:r>
              <a:rPr lang="en-US" dirty="0" smtClean="0"/>
              <a:t> </a:t>
            </a:r>
            <a:r>
              <a:rPr lang="en-US" dirty="0" err="1" smtClean="0"/>
              <a:t>året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14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Kursen ställdes in förra året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/>
              <a:pPr/>
              <a:t>15</a:t>
            </a:fld>
            <a:endParaRPr lang="sv-SE"/>
          </a:p>
        </p:txBody>
      </p:sp>
      <p:pic>
        <p:nvPicPr>
          <p:cNvPr id="3" name="Picture 3" descr="F:\Arbetsmaterial\Bilder\Lego prototyping\IMG_23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8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objekt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48880"/>
            <a:ext cx="6386788" cy="1483593"/>
          </a:xfrm>
          <a:prstGeom prst="rect">
            <a:avLst/>
          </a:prstGeom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331640" y="6021288"/>
            <a:ext cx="65532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spcAft>
                <a:spcPct val="40000"/>
              </a:spcAft>
              <a:buClr>
                <a:schemeClr val="tx2"/>
              </a:buClr>
              <a:buSzTx/>
            </a:pPr>
            <a:r>
              <a:rPr lang="sv-SE" sz="2800" i="0" dirty="0" err="1">
                <a:solidFill>
                  <a:schemeClr val="bg1"/>
                </a:solidFill>
              </a:rPr>
              <a:t>www.liu.se</a:t>
            </a:r>
            <a:endParaRPr lang="sv-SE" sz="28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98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Stefan Holmlid</a:t>
            </a:r>
          </a:p>
          <a:p>
            <a:r>
              <a:rPr lang="sv-SE" dirty="0" smtClean="0"/>
              <a:t>@</a:t>
            </a:r>
            <a:r>
              <a:rPr lang="sv-SE" dirty="0" err="1" smtClean="0"/>
              <a:t>shlmld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1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Bakgrundskoll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2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DPU?</a:t>
            </a:r>
          </a:p>
          <a:p>
            <a:r>
              <a:rPr lang="sv-SE" baseline="0" dirty="0" smtClean="0"/>
              <a:t>I?</a:t>
            </a:r>
          </a:p>
          <a:p>
            <a:r>
              <a:rPr lang="sv-SE" dirty="0" smtClean="0"/>
              <a:t>Andra?</a:t>
            </a:r>
            <a:endParaRPr lang="sv-S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0551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Bakgrundskoll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3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Innovationsledning (TEIO90)?</a:t>
            </a:r>
          </a:p>
          <a:p>
            <a:r>
              <a:rPr lang="sv-SE" dirty="0" smtClean="0"/>
              <a:t>Integrerad företagsplanering (TEIE06)?</a:t>
            </a:r>
          </a:p>
          <a:p>
            <a:r>
              <a:rPr lang="sv-SE" dirty="0"/>
              <a:t>Ledarskap och industriellt </a:t>
            </a:r>
            <a:r>
              <a:rPr lang="sv-SE" dirty="0" smtClean="0"/>
              <a:t>förändringsarbete (TEIO13)?</a:t>
            </a:r>
          </a:p>
          <a:p>
            <a:r>
              <a:rPr lang="sv-SE" dirty="0" smtClean="0"/>
              <a:t>Affärsstrategier (TEIE72)?</a:t>
            </a:r>
          </a:p>
          <a:p>
            <a:r>
              <a:rPr lang="sv-SE" dirty="0" smtClean="0"/>
              <a:t>Industriell</a:t>
            </a:r>
            <a:r>
              <a:rPr lang="sv-SE" baseline="0" dirty="0" smtClean="0"/>
              <a:t> Organisation (TEIO19)?</a:t>
            </a:r>
          </a:p>
          <a:p>
            <a:r>
              <a:rPr lang="sv-SE" baseline="0" dirty="0" smtClean="0"/>
              <a:t>Marknadsföring (TEIM02)?</a:t>
            </a:r>
          </a:p>
          <a:p>
            <a:r>
              <a:rPr lang="sv-SE" dirty="0" smtClean="0"/>
              <a:t>IPSE (TKMJ32)?</a:t>
            </a:r>
          </a:p>
          <a:p>
            <a:r>
              <a:rPr lang="sv-SE" baseline="0" dirty="0" smtClean="0"/>
              <a:t>Tjänstedesign och -innovation</a:t>
            </a:r>
            <a:r>
              <a:rPr lang="sv-SE" dirty="0" smtClean="0"/>
              <a:t> (TDDD51)</a:t>
            </a:r>
            <a:endParaRPr lang="sv-S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71622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Kursmål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4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Design ur ett strategi- och management perspektiv.</a:t>
            </a:r>
          </a:p>
          <a:p>
            <a:r>
              <a:rPr lang="sv-SE" dirty="0" smtClean="0"/>
              <a:t>Handlingsberedskap för att nyttja och skapa strategiska förutsättningar för och värden genom design.</a:t>
            </a:r>
          </a:p>
        </p:txBody>
      </p:sp>
    </p:spTree>
    <p:extLst>
      <p:ext uri="{BB962C8B-B14F-4D97-AF65-F5344CB8AC3E}">
        <p14:creationId xmlns:p14="http://schemas.microsoft.com/office/powerpoint/2010/main" val="151627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Kursmål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5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sv-SE" sz="2000" dirty="0" smtClean="0"/>
              <a:t>Kunna artikulera det strategiska värdet av design, samt analysera och kommunicera om en verksamhets </a:t>
            </a:r>
            <a:br>
              <a:rPr lang="sv-SE" sz="2000" dirty="0" smtClean="0"/>
            </a:br>
            <a:r>
              <a:rPr lang="sv-SE" sz="2000" dirty="0" smtClean="0"/>
              <a:t>designmognad </a:t>
            </a:r>
          </a:p>
          <a:p>
            <a:r>
              <a:rPr lang="sv-SE" sz="2000" dirty="0" smtClean="0"/>
              <a:t>Kunna positionera eget och andras designarbete i och i relation till en verksamhet </a:t>
            </a:r>
          </a:p>
          <a:p>
            <a:r>
              <a:rPr lang="sv-SE" sz="2000" dirty="0" smtClean="0"/>
              <a:t>Ha erfarenhet av att värdera ett företags strategiska designarbete, och kunna identifiera hur detta kan utvecklas </a:t>
            </a:r>
          </a:p>
          <a:p>
            <a:r>
              <a:rPr lang="sv-SE" sz="2000" dirty="0" smtClean="0"/>
              <a:t>Förstå faktorer som influerar hur strategi och design samverkar i komplexa verksamheter </a:t>
            </a:r>
          </a:p>
          <a:p>
            <a:r>
              <a:rPr lang="sv-SE" sz="2000" dirty="0" smtClean="0"/>
              <a:t>Ha överblick över historisk och samtida utveckling av teorier för strategiskt värde av design</a:t>
            </a:r>
          </a:p>
        </p:txBody>
      </p:sp>
    </p:spTree>
    <p:extLst>
      <p:ext uri="{BB962C8B-B14F-4D97-AF65-F5344CB8AC3E}">
        <p14:creationId xmlns:p14="http://schemas.microsoft.com/office/powerpoint/2010/main" val="326054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Kursmål, kunskap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6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sv-SE" sz="2000" dirty="0" smtClean="0"/>
              <a:t>Kunna artikulera det </a:t>
            </a:r>
            <a:r>
              <a:rPr lang="sv-SE" sz="2000" i="1" dirty="0" smtClean="0"/>
              <a:t>strategiska värdet </a:t>
            </a:r>
            <a:r>
              <a:rPr lang="sv-SE" sz="2000" dirty="0" smtClean="0"/>
              <a:t>av design, samt analysera och kommunicera om en </a:t>
            </a:r>
            <a:r>
              <a:rPr lang="sv-SE" sz="2000" i="1" dirty="0" smtClean="0"/>
              <a:t>verksamhets </a:t>
            </a:r>
            <a:br>
              <a:rPr lang="sv-SE" sz="2000" i="1" dirty="0" smtClean="0"/>
            </a:br>
            <a:r>
              <a:rPr lang="sv-SE" sz="2000" i="1" dirty="0" smtClean="0"/>
              <a:t>designmognad </a:t>
            </a:r>
          </a:p>
          <a:p>
            <a:r>
              <a:rPr lang="sv-SE" sz="2000" dirty="0"/>
              <a:t>Kunna </a:t>
            </a:r>
            <a:r>
              <a:rPr lang="sv-SE" sz="2000" dirty="0" smtClean="0"/>
              <a:t>positionera </a:t>
            </a:r>
            <a:r>
              <a:rPr lang="sv-SE" sz="2000" i="1" dirty="0" smtClean="0"/>
              <a:t>eget och andras designarbete </a:t>
            </a:r>
            <a:r>
              <a:rPr lang="sv-SE" sz="2000" dirty="0" smtClean="0"/>
              <a:t>i och i relation till en verksamhet </a:t>
            </a:r>
          </a:p>
          <a:p>
            <a:r>
              <a:rPr lang="sv-SE" sz="2000" dirty="0" smtClean="0"/>
              <a:t>Ha erfarenhet av att värdera ett företags </a:t>
            </a:r>
            <a:r>
              <a:rPr lang="sv-SE" sz="2000" i="1" dirty="0" smtClean="0"/>
              <a:t>strategiska designarbete</a:t>
            </a:r>
            <a:r>
              <a:rPr lang="sv-SE" sz="2000" dirty="0" smtClean="0"/>
              <a:t>, och kunna identifiera hur detta kan </a:t>
            </a:r>
            <a:r>
              <a:rPr lang="sv-SE" sz="2000" i="1" dirty="0" smtClean="0"/>
              <a:t>utvecklas </a:t>
            </a:r>
          </a:p>
          <a:p>
            <a:r>
              <a:rPr lang="sv-SE" sz="2000" dirty="0" smtClean="0"/>
              <a:t>Förstå </a:t>
            </a:r>
            <a:r>
              <a:rPr lang="sv-SE" sz="2000" i="1" dirty="0" smtClean="0"/>
              <a:t>faktorer som influerar </a:t>
            </a:r>
            <a:r>
              <a:rPr lang="sv-SE" sz="2000" dirty="0" smtClean="0"/>
              <a:t>hur strategi och design samverkar i komplexa verksamheter </a:t>
            </a:r>
          </a:p>
          <a:p>
            <a:r>
              <a:rPr lang="sv-SE" sz="2000" dirty="0" smtClean="0"/>
              <a:t>Ha överblick över </a:t>
            </a:r>
            <a:r>
              <a:rPr lang="sv-SE" sz="2000" i="1" dirty="0" smtClean="0"/>
              <a:t>historisk och samtida utveckling </a:t>
            </a:r>
            <a:r>
              <a:rPr lang="sv-SE" sz="2000" dirty="0" smtClean="0"/>
              <a:t>av teorier för </a:t>
            </a:r>
            <a:r>
              <a:rPr lang="sv-SE" sz="2000" i="1" dirty="0" smtClean="0"/>
              <a:t>strategiskt värde av design</a:t>
            </a:r>
          </a:p>
        </p:txBody>
      </p:sp>
    </p:spTree>
    <p:extLst>
      <p:ext uri="{BB962C8B-B14F-4D97-AF65-F5344CB8AC3E}">
        <p14:creationId xmlns:p14="http://schemas.microsoft.com/office/powerpoint/2010/main" val="142965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sv-SE" dirty="0" smtClean="0"/>
              <a:t>Kursmål, värdering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7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sv-SE" sz="2000" dirty="0" smtClean="0"/>
              <a:t>Kunna </a:t>
            </a:r>
            <a:r>
              <a:rPr lang="sv-SE" sz="2000" b="1" dirty="0" smtClean="0"/>
              <a:t>artikulera</a:t>
            </a:r>
            <a:r>
              <a:rPr lang="sv-SE" sz="2000" dirty="0" smtClean="0"/>
              <a:t> det </a:t>
            </a:r>
            <a:r>
              <a:rPr lang="sv-SE" sz="2000" i="1" dirty="0" smtClean="0"/>
              <a:t>strategiska värdet </a:t>
            </a:r>
            <a:r>
              <a:rPr lang="sv-SE" sz="2000" dirty="0" smtClean="0"/>
              <a:t>av design, samt </a:t>
            </a:r>
            <a:r>
              <a:rPr lang="sv-SE" sz="2000" b="1" dirty="0" smtClean="0"/>
              <a:t>analysera</a:t>
            </a:r>
            <a:r>
              <a:rPr lang="sv-SE" sz="2000" dirty="0" smtClean="0"/>
              <a:t> och </a:t>
            </a:r>
            <a:r>
              <a:rPr lang="sv-SE" sz="2000" b="1" dirty="0" smtClean="0"/>
              <a:t>kommunicera</a:t>
            </a:r>
            <a:r>
              <a:rPr lang="sv-SE" sz="2000" dirty="0" smtClean="0"/>
              <a:t> om en </a:t>
            </a:r>
            <a:r>
              <a:rPr lang="sv-SE" sz="2000" i="1" dirty="0" smtClean="0"/>
              <a:t>verksamhets designmognad </a:t>
            </a:r>
          </a:p>
          <a:p>
            <a:r>
              <a:rPr lang="sv-SE" sz="2000" dirty="0" smtClean="0"/>
              <a:t>Kunna </a:t>
            </a:r>
            <a:r>
              <a:rPr lang="sv-SE" sz="2000" b="1" dirty="0" smtClean="0"/>
              <a:t>positionera</a:t>
            </a:r>
            <a:r>
              <a:rPr lang="sv-SE" sz="2000" dirty="0" smtClean="0"/>
              <a:t> </a:t>
            </a:r>
            <a:r>
              <a:rPr lang="sv-SE" sz="2000" i="1" dirty="0" smtClean="0"/>
              <a:t>eget och andras designarbete </a:t>
            </a:r>
            <a:r>
              <a:rPr lang="sv-SE" sz="2000" b="1" dirty="0" smtClean="0"/>
              <a:t>i och i relation</a:t>
            </a:r>
            <a:r>
              <a:rPr lang="sv-SE" sz="2000" dirty="0" smtClean="0"/>
              <a:t> till en verksamhet </a:t>
            </a:r>
          </a:p>
          <a:p>
            <a:r>
              <a:rPr lang="sv-SE" sz="2000" dirty="0" smtClean="0"/>
              <a:t>Ha </a:t>
            </a:r>
            <a:r>
              <a:rPr lang="sv-SE" sz="2000" b="1" dirty="0" smtClean="0"/>
              <a:t>erfarenhet</a:t>
            </a:r>
            <a:r>
              <a:rPr lang="sv-SE" sz="2000" dirty="0" smtClean="0"/>
              <a:t> av att </a:t>
            </a:r>
            <a:r>
              <a:rPr lang="sv-SE" sz="2000" b="1" dirty="0" smtClean="0"/>
              <a:t>värdera</a:t>
            </a:r>
            <a:r>
              <a:rPr lang="sv-SE" sz="2000" dirty="0" smtClean="0"/>
              <a:t> ett företags </a:t>
            </a:r>
            <a:r>
              <a:rPr lang="sv-SE" sz="2000" i="1" dirty="0" smtClean="0"/>
              <a:t>strategiska designarbete</a:t>
            </a:r>
            <a:r>
              <a:rPr lang="sv-SE" sz="2000" dirty="0" smtClean="0"/>
              <a:t>, och kunna </a:t>
            </a:r>
            <a:r>
              <a:rPr lang="sv-SE" sz="2000" b="1" dirty="0" smtClean="0"/>
              <a:t>identifiera</a:t>
            </a:r>
            <a:r>
              <a:rPr lang="sv-SE" sz="2000" dirty="0" smtClean="0"/>
              <a:t> hur detta kan </a:t>
            </a:r>
            <a:r>
              <a:rPr lang="sv-SE" sz="2000" i="1" dirty="0" smtClean="0"/>
              <a:t>utvecklas </a:t>
            </a:r>
          </a:p>
          <a:p>
            <a:r>
              <a:rPr lang="sv-SE" sz="2000" b="1" dirty="0" smtClean="0"/>
              <a:t>Förstå</a:t>
            </a:r>
            <a:r>
              <a:rPr lang="sv-SE" sz="2000" dirty="0" smtClean="0"/>
              <a:t> </a:t>
            </a:r>
            <a:r>
              <a:rPr lang="sv-SE" sz="2000" i="1" dirty="0" smtClean="0"/>
              <a:t>faktorer som influerar </a:t>
            </a:r>
            <a:r>
              <a:rPr lang="sv-SE" sz="2000" dirty="0" smtClean="0"/>
              <a:t>hur strategi och design </a:t>
            </a:r>
            <a:r>
              <a:rPr lang="sv-SE" sz="2000" b="1" dirty="0" smtClean="0"/>
              <a:t>samverkar</a:t>
            </a:r>
            <a:r>
              <a:rPr lang="sv-SE" sz="2000" dirty="0" smtClean="0"/>
              <a:t> i komplexa verksamheter </a:t>
            </a:r>
          </a:p>
          <a:p>
            <a:r>
              <a:rPr lang="sv-SE" sz="2000" dirty="0" smtClean="0"/>
              <a:t>Ha </a:t>
            </a:r>
            <a:r>
              <a:rPr lang="sv-SE" sz="2000" b="1" dirty="0" smtClean="0"/>
              <a:t>överblick</a:t>
            </a:r>
            <a:r>
              <a:rPr lang="sv-SE" sz="2000" dirty="0" smtClean="0"/>
              <a:t> över </a:t>
            </a:r>
            <a:r>
              <a:rPr lang="sv-SE" sz="2000" i="1" dirty="0" smtClean="0"/>
              <a:t>historisk och samtida utveckling </a:t>
            </a:r>
            <a:r>
              <a:rPr lang="sv-SE" sz="2000" dirty="0" smtClean="0"/>
              <a:t>av </a:t>
            </a:r>
            <a:r>
              <a:rPr lang="sv-SE" sz="2000" b="1" dirty="0" smtClean="0"/>
              <a:t>teorier</a:t>
            </a:r>
            <a:r>
              <a:rPr lang="sv-SE" sz="2000" dirty="0" smtClean="0"/>
              <a:t> för </a:t>
            </a:r>
            <a:r>
              <a:rPr lang="sv-SE" sz="2000" i="1" dirty="0" smtClean="0"/>
              <a:t>strategiskt värde av design</a:t>
            </a:r>
          </a:p>
        </p:txBody>
      </p:sp>
    </p:spTree>
    <p:extLst>
      <p:ext uri="{BB962C8B-B14F-4D97-AF65-F5344CB8AC3E}">
        <p14:creationId xmlns:p14="http://schemas.microsoft.com/office/powerpoint/2010/main" val="241387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Kursinnehåll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8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Kursen är en avancerad kurs i och om design. Kursen tar upp</a:t>
            </a:r>
          </a:p>
          <a:p>
            <a:pPr marL="0" indent="0">
              <a:buNone/>
            </a:pPr>
            <a:r>
              <a:rPr lang="sv-SE" dirty="0" smtClean="0"/>
              <a:t>a) organisation, styrning och ledning av design i olika typer av verksamheter, </a:t>
            </a:r>
            <a:br>
              <a:rPr lang="sv-SE" dirty="0" smtClean="0"/>
            </a:br>
            <a:r>
              <a:rPr lang="sv-SE" dirty="0" smtClean="0"/>
              <a:t>b) design som drivkraft för verksamhetsutveckling, </a:t>
            </a:r>
            <a:br>
              <a:rPr lang="sv-SE" dirty="0" smtClean="0"/>
            </a:br>
            <a:r>
              <a:rPr lang="sv-SE" dirty="0" smtClean="0"/>
              <a:t>c) det strategiska värdet av design, samt </a:t>
            </a:r>
            <a:br>
              <a:rPr lang="sv-SE" dirty="0" smtClean="0"/>
            </a:br>
            <a:r>
              <a:rPr lang="sv-SE" dirty="0" smtClean="0"/>
              <a:t>d) design som aktivitet och verktyg på strategisk och taktisk nivå.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0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Kursstruktur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061A-7008-4981-9843-F01225FEAEA0}" type="slidenum">
              <a:rPr lang="sv-SE" smtClean="0">
                <a:solidFill>
                  <a:srgbClr val="000000"/>
                </a:solidFill>
              </a:rPr>
              <a:pPr/>
              <a:t>9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sz="1800" dirty="0" smtClean="0"/>
              <a:t>V44, </a:t>
            </a:r>
            <a:r>
              <a:rPr lang="sv-SE" sz="1800" dirty="0" smtClean="0"/>
              <a:t>Introvecka (Stefan)</a:t>
            </a:r>
          </a:p>
          <a:p>
            <a:pPr lvl="1"/>
            <a:r>
              <a:rPr lang="sv-SE" sz="1600" dirty="0" smtClean="0"/>
              <a:t>Grundläggande begrepp, introduktion av kursuppgifter, initial planering</a:t>
            </a:r>
          </a:p>
          <a:p>
            <a:r>
              <a:rPr lang="sv-SE" sz="1800" dirty="0" smtClean="0"/>
              <a:t>V45</a:t>
            </a:r>
            <a:r>
              <a:rPr lang="sv-SE" sz="1800" dirty="0" smtClean="0"/>
              <a:t>, </a:t>
            </a:r>
            <a:r>
              <a:rPr lang="sv-SE" sz="1800" dirty="0"/>
              <a:t>Of and by design (Per)</a:t>
            </a:r>
          </a:p>
          <a:p>
            <a:pPr lvl="1"/>
            <a:r>
              <a:rPr lang="sv-SE" sz="1600" dirty="0" smtClean="0"/>
              <a:t>Strategiperspektiv, läsa och </a:t>
            </a:r>
            <a:r>
              <a:rPr lang="sv-SE" sz="1600" dirty="0" err="1" smtClean="0"/>
              <a:t>seminarie</a:t>
            </a:r>
            <a:endParaRPr lang="sv-SE" sz="1600" dirty="0"/>
          </a:p>
          <a:p>
            <a:r>
              <a:rPr lang="sv-SE" sz="1800" dirty="0" smtClean="0"/>
              <a:t>V46, </a:t>
            </a:r>
            <a:r>
              <a:rPr lang="sv-SE" sz="1800" dirty="0" err="1" smtClean="0"/>
              <a:t>Aesthetic</a:t>
            </a:r>
            <a:r>
              <a:rPr lang="sv-SE" sz="1800" dirty="0" smtClean="0"/>
              <a:t> </a:t>
            </a:r>
            <a:r>
              <a:rPr lang="sv-SE" sz="1800" dirty="0" err="1" smtClean="0"/>
              <a:t>flexibility</a:t>
            </a:r>
            <a:r>
              <a:rPr lang="sv-SE" sz="1800" dirty="0" smtClean="0"/>
              <a:t> (Torbjörn)</a:t>
            </a:r>
          </a:p>
          <a:p>
            <a:pPr lvl="1"/>
            <a:r>
              <a:rPr lang="sv-SE" sz="1600" dirty="0" smtClean="0"/>
              <a:t>Estetiska perspektiv, läsa och göra analys</a:t>
            </a:r>
          </a:p>
          <a:p>
            <a:r>
              <a:rPr lang="sv-SE" sz="1800" dirty="0" smtClean="0"/>
              <a:t>V47, Designintegration </a:t>
            </a:r>
            <a:r>
              <a:rPr lang="sv-SE" sz="1800" dirty="0"/>
              <a:t>(Stefan)</a:t>
            </a:r>
          </a:p>
          <a:p>
            <a:pPr lvl="1"/>
            <a:r>
              <a:rPr lang="sv-SE" sz="1600" dirty="0"/>
              <a:t>Organisation och </a:t>
            </a:r>
            <a:r>
              <a:rPr lang="sv-SE" sz="1600" dirty="0" smtClean="0"/>
              <a:t>designpraktik</a:t>
            </a:r>
          </a:p>
          <a:p>
            <a:r>
              <a:rPr lang="sv-SE" sz="1800" dirty="0" smtClean="0"/>
              <a:t>V48-49, </a:t>
            </a:r>
            <a:r>
              <a:rPr lang="sv-SE" sz="1800" dirty="0" smtClean="0"/>
              <a:t>Egenarbete med handledning</a:t>
            </a:r>
          </a:p>
          <a:p>
            <a:r>
              <a:rPr lang="sv-SE" sz="1800" dirty="0" smtClean="0"/>
              <a:t>V50, </a:t>
            </a:r>
            <a:r>
              <a:rPr lang="sv-SE" sz="1800" dirty="0" smtClean="0"/>
              <a:t>Egenarbete och Redovisning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9171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D52231B9665A45AD7811CE3DAEB98F" ma:contentTypeVersion="6" ma:contentTypeDescription="Skapa ett nytt dokument." ma:contentTypeScope="" ma:versionID="d757fece55439521beb0bbf41c6f5936">
  <xsd:schema xmlns:xsd="http://www.w3.org/2001/XMLSchema" xmlns:xs="http://www.w3.org/2001/XMLSchema" xmlns:p="http://schemas.microsoft.com/office/2006/metadata/properties" xmlns:ns1="http://schemas.microsoft.com/sharepoint/v3" xmlns:ns2="bde85c60-606d-4253-b1ab-c26c03580639" xmlns:ns3="6e491003-05b8-4915-b29f-0ace097fb316" targetNamespace="http://schemas.microsoft.com/office/2006/metadata/properties" ma:root="true" ma:fieldsID="8aca72f95493c576e9856f0075de980e" ns1:_="" ns2:_="" ns3:_="">
    <xsd:import namespace="http://schemas.microsoft.com/sharepoint/v3"/>
    <xsd:import namespace="bde85c60-606d-4253-b1ab-c26c03580639"/>
    <xsd:import namespace="6e491003-05b8-4915-b29f-0ace097fb316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  <xsd:element ref="ns1:PublishingStartDate" minOccurs="0"/>
                <xsd:element ref="ns1:PublishingExpirationDat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internalName="PublishingStartDate">
      <xsd:simpleType>
        <xsd:restriction base="dms:Unknown"/>
      </xsd:simpleType>
    </xsd:element>
    <xsd:element name="PublishingExpirationDate" ma:index="11" nillable="true" ma:displayName="Schemalagt slutdatum" ma:description="Schemalagt slutdatum är en webbplatskolumn som skapas via publiceringsfunktionen. Den används för att ange datum och tid för när sidan inte längre ska visas för besökare på webbplatsen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e85c60-606d-4253-b1ab-c26c03580639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Beskrivning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491003-05b8-4915-b29f-0ace097fb316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Description xmlns="bde85c60-606d-4253-b1ab-c26c03580639" xsi:nil="true"/>
    <_lisam_PublishedVersion xmlns="6e491003-05b8-4915-b29f-0ace097fb316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D4E7FAA-33BA-4739-894B-6B7A0833E9E3}"/>
</file>

<file path=customXml/itemProps2.xml><?xml version="1.0" encoding="utf-8"?>
<ds:datastoreItem xmlns:ds="http://schemas.openxmlformats.org/officeDocument/2006/customXml" ds:itemID="{5F628EBC-489E-44F0-A56B-E8DEF11CB178}"/>
</file>

<file path=customXml/itemProps3.xml><?xml version="1.0" encoding="utf-8"?>
<ds:datastoreItem xmlns:ds="http://schemas.openxmlformats.org/officeDocument/2006/customXml" ds:itemID="{A35F2B4D-61BF-4063-8E24-0D94ADCC1EAD}"/>
</file>

<file path=docProps/app.xml><?xml version="1.0" encoding="utf-8"?>
<Properties xmlns="http://schemas.openxmlformats.org/officeDocument/2006/extended-properties" xmlns:vt="http://schemas.openxmlformats.org/officeDocument/2006/docPropsVTypes">
  <TotalTime>4049</TotalTime>
  <Words>413</Words>
  <Application>Microsoft Office PowerPoint</Application>
  <PresentationFormat>On-screen Show (4:3)</PresentationFormat>
  <Paragraphs>96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Georgia</vt:lpstr>
      <vt:lpstr>Office-tema</vt:lpstr>
      <vt:lpstr>Design, strategi,  management</vt:lpstr>
      <vt:lpstr>Bakgrundskoll</vt:lpstr>
      <vt:lpstr>Bakgrundskoll</vt:lpstr>
      <vt:lpstr>Kursmål</vt:lpstr>
      <vt:lpstr>Kursmål</vt:lpstr>
      <vt:lpstr>Kursmål, kunskap</vt:lpstr>
      <vt:lpstr>Kursmål, värdering</vt:lpstr>
      <vt:lpstr>Kursinnehåll</vt:lpstr>
      <vt:lpstr>Kursstruktur</vt:lpstr>
      <vt:lpstr>Lärande</vt:lpstr>
      <vt:lpstr>Lärare</vt:lpstr>
      <vt:lpstr>Litteratur</vt:lpstr>
      <vt:lpstr>Examination</vt:lpstr>
      <vt:lpstr>Från förra året</vt:lpstr>
      <vt:lpstr>PowerPoint Presentation</vt:lpstr>
      <vt:lpstr>PowerPoint Presentation</vt:lpstr>
    </vt:vector>
  </TitlesOfParts>
  <Company>Linkin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Henrik Ringbert</dc:creator>
  <cp:lastModifiedBy>Stefan Holmlid</cp:lastModifiedBy>
  <cp:revision>137</cp:revision>
  <dcterms:created xsi:type="dcterms:W3CDTF">2015-04-20T13:23:52Z</dcterms:created>
  <dcterms:modified xsi:type="dcterms:W3CDTF">2017-10-30T23:46:47Z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0x0101000FD52231B9665A45AD7811CE3DAEB98F</vt:lpwstr>
  </property>
</Properties>
</file>